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2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Light" charset="1" panose="020B03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Ultra-Bold" charset="1" panose="00000000000000000000"/>
      <p:regular r:id="rId16"/>
    </p:embeddedFont>
    <p:embeddedFont>
      <p:font typeface="Open Sans Ultra-Bold Italics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44" Target="slides/slide27.xml" Type="http://schemas.openxmlformats.org/officeDocument/2006/relationships/slide"/><Relationship Id="rId45" Target="slides/slide28.xml" Type="http://schemas.openxmlformats.org/officeDocument/2006/relationships/slide"/><Relationship Id="rId46" Target="slides/slide29.xml" Type="http://schemas.openxmlformats.org/officeDocument/2006/relationships/slide"/><Relationship Id="rId47" Target="slides/slide30.xml" Type="http://schemas.openxmlformats.org/officeDocument/2006/relationships/slide"/><Relationship Id="rId48" Target="slides/slide31.xml" Type="http://schemas.openxmlformats.org/officeDocument/2006/relationships/slide"/><Relationship Id="rId49" Target="slides/slide32.xml" Type="http://schemas.openxmlformats.org/officeDocument/2006/relationships/slide"/><Relationship Id="rId5" Target="tableStyles.xml" Type="http://schemas.openxmlformats.org/officeDocument/2006/relationships/tableStyles"/><Relationship Id="rId50" Target="slides/slide33.xml" Type="http://schemas.openxmlformats.org/officeDocument/2006/relationships/slide"/><Relationship Id="rId51" Target="slides/slide34.xml" Type="http://schemas.openxmlformats.org/officeDocument/2006/relationships/slide"/><Relationship Id="rId52" Target="slides/slide35.xml" Type="http://schemas.openxmlformats.org/officeDocument/2006/relationships/slide"/><Relationship Id="rId53" Target="slides/slide36.xml" Type="http://schemas.openxmlformats.org/officeDocument/2006/relationships/slide"/><Relationship Id="rId54" Target="slides/slide37.xml" Type="http://schemas.openxmlformats.org/officeDocument/2006/relationships/slide"/><Relationship Id="rId55" Target="slides/slide38.xml" Type="http://schemas.openxmlformats.org/officeDocument/2006/relationships/slide"/><Relationship Id="rId56" Target="slides/slide39.xml" Type="http://schemas.openxmlformats.org/officeDocument/2006/relationships/slide"/><Relationship Id="rId57" Target="slides/slide40.xml" Type="http://schemas.openxmlformats.org/officeDocument/2006/relationships/slide"/><Relationship Id="rId58" Target="slides/slide41.xml" Type="http://schemas.openxmlformats.org/officeDocument/2006/relationships/slide"/><Relationship Id="rId59" Target="slides/slide42.xml" Type="http://schemas.openxmlformats.org/officeDocument/2006/relationships/slide"/><Relationship Id="rId6" Target="fonts/font6.fntdata" Type="http://schemas.openxmlformats.org/officeDocument/2006/relationships/font"/><Relationship Id="rId60" Target="slides/slide43.xml" Type="http://schemas.openxmlformats.org/officeDocument/2006/relationships/slide"/><Relationship Id="rId61" Target="slides/slide44.xml" Type="http://schemas.openxmlformats.org/officeDocument/2006/relationships/slide"/><Relationship Id="rId62" Target="notesMasters/notesMaster1.xml" Type="http://schemas.openxmlformats.org/officeDocument/2006/relationships/notesMaster"/><Relationship Id="rId63" Target="theme/theme2.xml" Type="http://schemas.openxmlformats.org/officeDocument/2006/relationships/theme"/><Relationship Id="rId64" Target="notesSlides/notesSlide1.xml" Type="http://schemas.openxmlformats.org/officeDocument/2006/relationships/notes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Essas notas não devem aparecer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VAF2nrLzpW0.mp4" Type="http://schemas.openxmlformats.org/officeDocument/2006/relationships/video"/><Relationship Id="rId4" Target="../media/VAF2nrLzpW0.mp4" Type="http://schemas.microsoft.com/office/2007/relationships/media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36680" y="1635802"/>
            <a:ext cx="12014640" cy="222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FFFFFF"/>
                </a:solidFill>
                <a:latin typeface="Open Sans Bold"/>
              </a:rPr>
              <a:t>Deep Learning para Exames Médicos de Imagem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809990"/>
            <a:ext cx="324088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Open Sans"/>
              </a:rPr>
              <a:t>Dezembro de 2023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32203" y="8776971"/>
            <a:ext cx="1527097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Open Sans Bold"/>
              </a:rPr>
              <a:t>PUC-Rio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5761245"/>
            <a:ext cx="13351477" cy="1766184"/>
            <a:chOff x="0" y="0"/>
            <a:chExt cx="17801970" cy="235491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85725"/>
              <a:ext cx="17801970" cy="956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20"/>
                </a:lnSpc>
              </a:pPr>
              <a:r>
                <a:rPr lang="en-US" sz="4300">
                  <a:solidFill>
                    <a:srgbClr val="64CCC5"/>
                  </a:solidFill>
                  <a:latin typeface="Open Sans Bold"/>
                </a:rPr>
                <a:t>Projeto Final II</a:t>
              </a:r>
              <a:r>
                <a:rPr lang="en-US" sz="430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US" sz="4300">
                  <a:solidFill>
                    <a:srgbClr val="FFFFFF"/>
                  </a:solidFill>
                  <a:latin typeface="Open Sans"/>
                </a:rPr>
                <a:t>- Engenharia da Computação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88819"/>
              <a:ext cx="17801970" cy="622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Open Sans Bold"/>
                </a:rPr>
                <a:t>Aluno</a:t>
              </a:r>
              <a:r>
                <a:rPr lang="en-US" sz="2800">
                  <a:solidFill>
                    <a:srgbClr val="FFFFFF"/>
                  </a:solidFill>
                  <a:latin typeface="Open Sans"/>
                </a:rPr>
                <a:t>: Marcos Vinicius Araujo Almeida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32190"/>
              <a:ext cx="17801970" cy="622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Open Sans Bold"/>
                </a:rPr>
                <a:t>Orientador</a:t>
              </a:r>
              <a:r>
                <a:rPr lang="en-US" sz="2800">
                  <a:solidFill>
                    <a:srgbClr val="FFFFFF"/>
                  </a:solidFill>
                  <a:latin typeface="Open Sans"/>
                </a:rPr>
                <a:t>: Augusto Baffa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96663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Aplicações na medicina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40021" y="2497086"/>
            <a:ext cx="503019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Ela pode ser usada em: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216251" y="4279145"/>
            <a:ext cx="3560616" cy="4407999"/>
            <a:chOff x="0" y="0"/>
            <a:chExt cx="4747488" cy="58773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43069" y="0"/>
              <a:ext cx="2261350" cy="2261350"/>
            </a:xfrm>
            <a:custGeom>
              <a:avLst/>
              <a:gdLst/>
              <a:ahLst/>
              <a:cxnLst/>
              <a:rect r="r" b="b" t="t" l="l"/>
              <a:pathLst>
                <a:path h="2261350" w="2261350">
                  <a:moveTo>
                    <a:pt x="0" y="0"/>
                  </a:moveTo>
                  <a:lnTo>
                    <a:pt x="2261350" y="0"/>
                  </a:lnTo>
                  <a:lnTo>
                    <a:pt x="2261350" y="2261350"/>
                  </a:lnTo>
                  <a:lnTo>
                    <a:pt x="0" y="2261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3525504"/>
              <a:ext cx="4747488" cy="2351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</a:rPr>
                <a:t>Desenvolvimento de novos medicamentos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363692" y="4279145"/>
            <a:ext cx="3560616" cy="4294981"/>
            <a:chOff x="0" y="0"/>
            <a:chExt cx="4747488" cy="57266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002144" y="0"/>
              <a:ext cx="2743200" cy="2743200"/>
            </a:xfrm>
            <a:custGeom>
              <a:avLst/>
              <a:gdLst/>
              <a:ahLst/>
              <a:cxnLst/>
              <a:rect r="r" b="b" t="t" l="l"/>
              <a:pathLst>
                <a:path h="2743200" w="2743200">
                  <a:moveTo>
                    <a:pt x="0" y="0"/>
                  </a:moveTo>
                  <a:lnTo>
                    <a:pt x="2743200" y="0"/>
                  </a:lnTo>
                  <a:lnTo>
                    <a:pt x="2743200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4174913"/>
              <a:ext cx="4747488" cy="1551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</a:rPr>
                <a:t>Detecção de doenças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511133" y="4279145"/>
            <a:ext cx="3560616" cy="4882405"/>
            <a:chOff x="0" y="0"/>
            <a:chExt cx="4747488" cy="65098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010578" y="0"/>
              <a:ext cx="2726332" cy="2726332"/>
            </a:xfrm>
            <a:custGeom>
              <a:avLst/>
              <a:gdLst/>
              <a:ahLst/>
              <a:cxnLst/>
              <a:rect r="r" b="b" t="t" l="l"/>
              <a:pathLst>
                <a:path h="2726332" w="2726332">
                  <a:moveTo>
                    <a:pt x="0" y="0"/>
                  </a:moveTo>
                  <a:lnTo>
                    <a:pt x="2726332" y="0"/>
                  </a:lnTo>
                  <a:lnTo>
                    <a:pt x="2726332" y="2726332"/>
                  </a:lnTo>
                  <a:lnTo>
                    <a:pt x="0" y="2726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3357945"/>
              <a:ext cx="4747488" cy="3151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</a:rPr>
                <a:t>Detectar anomalias em imagens de exames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Objetivos do projeto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980852" y="3919855"/>
            <a:ext cx="10326297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FFFFFF"/>
                </a:solidFill>
                <a:latin typeface="Open Sans"/>
              </a:rPr>
              <a:t> Explorar diferentes modelos de inteligência artificial que possam </a:t>
            </a:r>
            <a:r>
              <a:rPr lang="en-US" sz="3399" strike="noStrike" u="none">
                <a:solidFill>
                  <a:srgbClr val="64CCC5"/>
                </a:solidFill>
                <a:latin typeface="Open Sans Bold"/>
              </a:rPr>
              <a:t>classificar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</a:rPr>
              <a:t>, com base em imagens de raio-X do pulmão, se um indivíduo possui </a:t>
            </a:r>
            <a:r>
              <a:rPr lang="en-US" sz="3399" strike="noStrike" u="none">
                <a:solidFill>
                  <a:srgbClr val="64CCC5"/>
                </a:solidFill>
                <a:latin typeface="Open Sans Bold"/>
              </a:rPr>
              <a:t>pneumonia</a:t>
            </a:r>
            <a:r>
              <a:rPr lang="en-US" sz="3399" strike="noStrike" u="none">
                <a:solidFill>
                  <a:srgbClr val="FFFFFF"/>
                </a:solidFill>
                <a:latin typeface="Open Sans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Objetivos do projeto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40021" y="2497086"/>
            <a:ext cx="752054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Exemplos de imagem de entrada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354982" y="4078160"/>
            <a:ext cx="5844728" cy="4745822"/>
            <a:chOff x="0" y="0"/>
            <a:chExt cx="7792970" cy="63277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792970" cy="5369117"/>
            </a:xfrm>
            <a:custGeom>
              <a:avLst/>
              <a:gdLst/>
              <a:ahLst/>
              <a:cxnLst/>
              <a:rect r="r" b="b" t="t" l="l"/>
              <a:pathLst>
                <a:path h="5369117" w="7792970">
                  <a:moveTo>
                    <a:pt x="0" y="0"/>
                  </a:moveTo>
                  <a:lnTo>
                    <a:pt x="7792970" y="0"/>
                  </a:lnTo>
                  <a:lnTo>
                    <a:pt x="7792970" y="5369117"/>
                  </a:lnTo>
                  <a:lnTo>
                    <a:pt x="0" y="5369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038765" y="5683026"/>
              <a:ext cx="5715440" cy="644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>
                  <a:solidFill>
                    <a:srgbClr val="FFFFFF"/>
                  </a:solidFill>
                  <a:latin typeface="Open Sans"/>
                </a:rPr>
                <a:t>Pulmão com pneumonia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55086" y="4078160"/>
            <a:ext cx="5677933" cy="4745822"/>
            <a:chOff x="0" y="0"/>
            <a:chExt cx="7570577" cy="63277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570577" cy="5369117"/>
            </a:xfrm>
            <a:custGeom>
              <a:avLst/>
              <a:gdLst/>
              <a:ahLst/>
              <a:cxnLst/>
              <a:rect r="r" b="b" t="t" l="l"/>
              <a:pathLst>
                <a:path h="5369117" w="7570577">
                  <a:moveTo>
                    <a:pt x="0" y="0"/>
                  </a:moveTo>
                  <a:lnTo>
                    <a:pt x="7570577" y="0"/>
                  </a:lnTo>
                  <a:lnTo>
                    <a:pt x="7570577" y="5369117"/>
                  </a:lnTo>
                  <a:lnTo>
                    <a:pt x="0" y="5369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79692" y="5683026"/>
              <a:ext cx="4011194" cy="644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>
                  <a:solidFill>
                    <a:srgbClr val="FFFFFF"/>
                  </a:solidFill>
                  <a:latin typeface="Open Sans"/>
                </a:rPr>
                <a:t>Pulmão saudável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41100" y="3706361"/>
            <a:ext cx="5518384" cy="5434188"/>
            <a:chOff x="0" y="0"/>
            <a:chExt cx="7357845" cy="724558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357845" cy="7245584"/>
              <a:chOff x="0" y="0"/>
              <a:chExt cx="1375708" cy="135471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375708" cy="1354718"/>
              </a:xfrm>
              <a:custGeom>
                <a:avLst/>
                <a:gdLst/>
                <a:ahLst/>
                <a:cxnLst/>
                <a:rect r="r" b="b" t="t" l="l"/>
                <a:pathLst>
                  <a:path h="1354718" w="1375708">
                    <a:moveTo>
                      <a:pt x="0" y="0"/>
                    </a:moveTo>
                    <a:lnTo>
                      <a:pt x="1375708" y="0"/>
                    </a:lnTo>
                    <a:lnTo>
                      <a:pt x="1375708" y="1354718"/>
                    </a:lnTo>
                    <a:lnTo>
                      <a:pt x="0" y="13547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375708" cy="1392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3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18139" cy="7245584"/>
            </a:xfrm>
            <a:custGeom>
              <a:avLst/>
              <a:gdLst/>
              <a:ahLst/>
              <a:cxnLst/>
              <a:rect r="r" b="b" t="t" l="l"/>
              <a:pathLst>
                <a:path h="7245584" w="7218139">
                  <a:moveTo>
                    <a:pt x="0" y="0"/>
                  </a:moveTo>
                  <a:lnTo>
                    <a:pt x="7218139" y="0"/>
                  </a:lnTo>
                  <a:lnTo>
                    <a:pt x="7218139" y="7245584"/>
                  </a:lnTo>
                  <a:lnTo>
                    <a:pt x="0" y="7245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Objetivos do projeto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40021" y="2497086"/>
            <a:ext cx="428114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Retorno do modelo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41100" y="3706361"/>
            <a:ext cx="5518384" cy="5434188"/>
            <a:chOff x="0" y="0"/>
            <a:chExt cx="7357845" cy="724558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357845" cy="7245584"/>
              <a:chOff x="0" y="0"/>
              <a:chExt cx="1375708" cy="135471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375708" cy="1354718"/>
              </a:xfrm>
              <a:custGeom>
                <a:avLst/>
                <a:gdLst/>
                <a:ahLst/>
                <a:cxnLst/>
                <a:rect r="r" b="b" t="t" l="l"/>
                <a:pathLst>
                  <a:path h="1354718" w="1375708">
                    <a:moveTo>
                      <a:pt x="0" y="0"/>
                    </a:moveTo>
                    <a:lnTo>
                      <a:pt x="1375708" y="0"/>
                    </a:lnTo>
                    <a:lnTo>
                      <a:pt x="1375708" y="1354718"/>
                    </a:lnTo>
                    <a:lnTo>
                      <a:pt x="0" y="13547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375708" cy="1392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3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18139" cy="7245584"/>
            </a:xfrm>
            <a:custGeom>
              <a:avLst/>
              <a:gdLst/>
              <a:ahLst/>
              <a:cxnLst/>
              <a:rect r="r" b="b" t="t" l="l"/>
              <a:pathLst>
                <a:path h="7245584" w="7218139">
                  <a:moveTo>
                    <a:pt x="0" y="0"/>
                  </a:moveTo>
                  <a:lnTo>
                    <a:pt x="7218139" y="0"/>
                  </a:lnTo>
                  <a:lnTo>
                    <a:pt x="7218139" y="7245584"/>
                  </a:lnTo>
                  <a:lnTo>
                    <a:pt x="0" y="7245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Objetivos do projeto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03122" y="3639686"/>
            <a:ext cx="7103347" cy="567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4"/>
              </a:lnSpc>
            </a:pPr>
            <a:r>
              <a:rPr lang="en-US" sz="3288">
                <a:solidFill>
                  <a:srgbClr val="FFFFFF"/>
                </a:solidFill>
                <a:latin typeface="Open Sans"/>
              </a:rPr>
              <a:t>As classes previstas são numéricas: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40021" y="2497086"/>
            <a:ext cx="434435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Retorno do modelo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41100" y="3706361"/>
            <a:ext cx="5518384" cy="5434188"/>
            <a:chOff x="0" y="0"/>
            <a:chExt cx="7357845" cy="724558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357845" cy="7245584"/>
              <a:chOff x="0" y="0"/>
              <a:chExt cx="1375708" cy="135471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375708" cy="1354718"/>
              </a:xfrm>
              <a:custGeom>
                <a:avLst/>
                <a:gdLst/>
                <a:ahLst/>
                <a:cxnLst/>
                <a:rect r="r" b="b" t="t" l="l"/>
                <a:pathLst>
                  <a:path h="1354718" w="1375708">
                    <a:moveTo>
                      <a:pt x="0" y="0"/>
                    </a:moveTo>
                    <a:lnTo>
                      <a:pt x="1375708" y="0"/>
                    </a:lnTo>
                    <a:lnTo>
                      <a:pt x="1375708" y="1354718"/>
                    </a:lnTo>
                    <a:lnTo>
                      <a:pt x="0" y="13547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375708" cy="1392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3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18139" cy="7245584"/>
            </a:xfrm>
            <a:custGeom>
              <a:avLst/>
              <a:gdLst/>
              <a:ahLst/>
              <a:cxnLst/>
              <a:rect r="r" b="b" t="t" l="l"/>
              <a:pathLst>
                <a:path h="7245584" w="7218139">
                  <a:moveTo>
                    <a:pt x="0" y="0"/>
                  </a:moveTo>
                  <a:lnTo>
                    <a:pt x="7218139" y="0"/>
                  </a:lnTo>
                  <a:lnTo>
                    <a:pt x="7218139" y="7245584"/>
                  </a:lnTo>
                  <a:lnTo>
                    <a:pt x="0" y="7245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Objetivos do projeto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03122" y="3639686"/>
            <a:ext cx="7103347" cy="567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4"/>
              </a:lnSpc>
            </a:pPr>
            <a:r>
              <a:rPr lang="en-US" sz="3288">
                <a:solidFill>
                  <a:srgbClr val="FFFFFF"/>
                </a:solidFill>
                <a:latin typeface="Open Sans"/>
              </a:rPr>
              <a:t>As classes previstas são numéricas:</a:t>
            </a:r>
          </a:p>
        </p:txBody>
      </p:sp>
      <p:sp>
        <p:nvSpPr>
          <p:cNvPr name="AutoShape 9" id="9"/>
          <p:cNvSpPr/>
          <p:nvPr/>
        </p:nvSpPr>
        <p:spPr>
          <a:xfrm flipH="true">
            <a:off x="11336422" y="4716481"/>
            <a:ext cx="1351603" cy="148096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9903122" y="6130769"/>
            <a:ext cx="3072025" cy="56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4"/>
              </a:lnSpc>
            </a:pPr>
            <a:r>
              <a:rPr lang="en-US" sz="3288">
                <a:solidFill>
                  <a:srgbClr val="FFFFFF"/>
                </a:solidFill>
                <a:latin typeface="Open Sans Bold"/>
              </a:rPr>
              <a:t>Pneumonia </a:t>
            </a:r>
            <a:r>
              <a:rPr lang="en-US" sz="3288">
                <a:solidFill>
                  <a:srgbClr val="FFFFFF"/>
                </a:solidFill>
                <a:latin typeface="Open Sans"/>
              </a:rPr>
              <a:t>(0)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40021" y="2497086"/>
            <a:ext cx="415473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Retorno do modelo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41100" y="3706361"/>
            <a:ext cx="5518384" cy="5434188"/>
            <a:chOff x="0" y="0"/>
            <a:chExt cx="7357845" cy="724558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357845" cy="7245584"/>
              <a:chOff x="0" y="0"/>
              <a:chExt cx="1375708" cy="135471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375708" cy="1354718"/>
              </a:xfrm>
              <a:custGeom>
                <a:avLst/>
                <a:gdLst/>
                <a:ahLst/>
                <a:cxnLst/>
                <a:rect r="r" b="b" t="t" l="l"/>
                <a:pathLst>
                  <a:path h="1354718" w="1375708">
                    <a:moveTo>
                      <a:pt x="0" y="0"/>
                    </a:moveTo>
                    <a:lnTo>
                      <a:pt x="1375708" y="0"/>
                    </a:lnTo>
                    <a:lnTo>
                      <a:pt x="1375708" y="1354718"/>
                    </a:lnTo>
                    <a:lnTo>
                      <a:pt x="0" y="13547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375708" cy="1392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3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18139" cy="7245584"/>
            </a:xfrm>
            <a:custGeom>
              <a:avLst/>
              <a:gdLst/>
              <a:ahLst/>
              <a:cxnLst/>
              <a:rect r="r" b="b" t="t" l="l"/>
              <a:pathLst>
                <a:path h="7245584" w="7218139">
                  <a:moveTo>
                    <a:pt x="0" y="0"/>
                  </a:moveTo>
                  <a:lnTo>
                    <a:pt x="7218139" y="0"/>
                  </a:lnTo>
                  <a:lnTo>
                    <a:pt x="7218139" y="7245584"/>
                  </a:lnTo>
                  <a:lnTo>
                    <a:pt x="0" y="7245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Objetivos do projeto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03122" y="3639686"/>
            <a:ext cx="7103347" cy="567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4"/>
              </a:lnSpc>
            </a:pPr>
            <a:r>
              <a:rPr lang="en-US" sz="3288">
                <a:solidFill>
                  <a:srgbClr val="FFFFFF"/>
                </a:solidFill>
                <a:latin typeface="Open Sans"/>
              </a:rPr>
              <a:t>As classes previstas são numéricas:</a:t>
            </a:r>
          </a:p>
        </p:txBody>
      </p:sp>
      <p:sp>
        <p:nvSpPr>
          <p:cNvPr name="AutoShape 9" id="9"/>
          <p:cNvSpPr/>
          <p:nvPr/>
        </p:nvSpPr>
        <p:spPr>
          <a:xfrm flipH="true">
            <a:off x="11336422" y="4716481"/>
            <a:ext cx="1351603" cy="148096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14055072" y="4716481"/>
            <a:ext cx="1196271" cy="148096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14055072" y="6130769"/>
            <a:ext cx="2392543" cy="56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4"/>
              </a:lnSpc>
            </a:pPr>
            <a:r>
              <a:rPr lang="en-US" sz="3288">
                <a:solidFill>
                  <a:srgbClr val="FFFFFF"/>
                </a:solidFill>
                <a:latin typeface="Open Sans Bold"/>
              </a:rPr>
              <a:t>Normal</a:t>
            </a:r>
            <a:r>
              <a:rPr lang="en-US" sz="3288">
                <a:solidFill>
                  <a:srgbClr val="FFFFFF"/>
                </a:solidFill>
                <a:latin typeface="Open Sans"/>
              </a:rPr>
              <a:t> (1)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40021" y="2497086"/>
            <a:ext cx="429695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Retorno do modelo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03122" y="6130769"/>
            <a:ext cx="3072025" cy="56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4"/>
              </a:lnSpc>
            </a:pPr>
            <a:r>
              <a:rPr lang="en-US" sz="3288">
                <a:solidFill>
                  <a:srgbClr val="FFFFFF"/>
                </a:solidFill>
                <a:latin typeface="Open Sans Bold"/>
              </a:rPr>
              <a:t>Pneumonia </a:t>
            </a:r>
            <a:r>
              <a:rPr lang="en-US" sz="3288">
                <a:solidFill>
                  <a:srgbClr val="FFFFFF"/>
                </a:solidFill>
                <a:latin typeface="Open Sans"/>
              </a:rPr>
              <a:t>(0)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Estudos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Estudos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40021" y="2497086"/>
            <a:ext cx="273397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Pneumonia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830663" y="3472524"/>
            <a:ext cx="8626674" cy="4579297"/>
            <a:chOff x="0" y="0"/>
            <a:chExt cx="11502233" cy="610572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11502233" cy="1551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64CCC5"/>
                  </a:solidFill>
                  <a:latin typeface="Open Sans Bold"/>
                </a:rPr>
                <a:t>Infecção </a:t>
              </a:r>
              <a:r>
                <a:rPr lang="en-US" sz="3399">
                  <a:solidFill>
                    <a:srgbClr val="FFFFFF"/>
                  </a:solidFill>
                  <a:latin typeface="Open Sans"/>
                </a:rPr>
                <a:t>que inflama os sacos de ar em um ou </a:t>
              </a:r>
              <a:r>
                <a:rPr lang="en-US" sz="3399">
                  <a:solidFill>
                    <a:srgbClr val="FFFFFF"/>
                  </a:solidFill>
                  <a:latin typeface="Open Sans"/>
                </a:rPr>
                <a:t>ambos os pulmões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243663"/>
              <a:ext cx="11502233" cy="1551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</a:rPr>
                <a:t>Pode </a:t>
              </a:r>
              <a:r>
                <a:rPr lang="en-US" sz="3399">
                  <a:solidFill>
                    <a:srgbClr val="64CCC5"/>
                  </a:solidFill>
                  <a:latin typeface="Open Sans Bold"/>
                </a:rPr>
                <a:t>provocar </a:t>
              </a:r>
              <a:r>
                <a:rPr lang="en-US" sz="3399">
                  <a:solidFill>
                    <a:srgbClr val="FFFFFF"/>
                  </a:solidFill>
                  <a:latin typeface="Open Sans"/>
                </a:rPr>
                <a:t>tosse com pus ou muco, febre, calafrios e dificuldade para respirar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554000"/>
              <a:ext cx="11502233" cy="1551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</a:rPr>
                <a:t>Sua </a:t>
              </a:r>
              <a:r>
                <a:rPr lang="en-US" sz="3399">
                  <a:solidFill>
                    <a:srgbClr val="64CCC5"/>
                  </a:solidFill>
                  <a:latin typeface="Open Sans Bold"/>
                </a:rPr>
                <a:t>causa</a:t>
              </a:r>
              <a:r>
                <a:rPr lang="en-US" sz="3399">
                  <a:solidFill>
                    <a:srgbClr val="FFFFFF"/>
                  </a:solidFill>
                  <a:latin typeface="Open Sans"/>
                </a:rPr>
                <a:t> pode ser dada por bactérias, vírus ou fungos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2964" y="3631959"/>
            <a:ext cx="8477739" cy="4663355"/>
          </a:xfrm>
          <a:custGeom>
            <a:avLst/>
            <a:gdLst/>
            <a:ahLst/>
            <a:cxnLst/>
            <a:rect r="r" b="b" t="t" l="l"/>
            <a:pathLst>
              <a:path h="4663355" w="8477739">
                <a:moveTo>
                  <a:pt x="0" y="0"/>
                </a:moveTo>
                <a:lnTo>
                  <a:pt x="8477740" y="0"/>
                </a:lnTo>
                <a:lnTo>
                  <a:pt x="8477740" y="4663355"/>
                </a:lnTo>
                <a:lnTo>
                  <a:pt x="0" y="4663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Estudos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40021" y="2497086"/>
            <a:ext cx="249553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Pneumonia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0829" y="5076825"/>
            <a:ext cx="639504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Mais presente em </a:t>
            </a:r>
            <a:r>
              <a:rPr lang="en-US" sz="3399">
                <a:solidFill>
                  <a:srgbClr val="64CCC5"/>
                </a:solidFill>
                <a:latin typeface="Open Sans Bold"/>
              </a:rPr>
              <a:t>idosos 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ou </a:t>
            </a:r>
            <a:r>
              <a:rPr lang="en-US" sz="3399">
                <a:solidFill>
                  <a:srgbClr val="64CCC5"/>
                </a:solidFill>
                <a:latin typeface="Open Sans Bold"/>
              </a:rPr>
              <a:t>crianças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275540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Sumário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933518" y="3789267"/>
            <a:ext cx="6914675" cy="513715"/>
            <a:chOff x="0" y="0"/>
            <a:chExt cx="9219566" cy="68495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90760" y="-66675"/>
              <a:ext cx="822880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</a:rPr>
                <a:t>Aplicações na medicina</a:t>
              </a:r>
            </a:p>
          </p:txBody>
        </p:sp>
        <p:sp>
          <p:nvSpPr>
            <p:cNvPr name="AutoShape 5" id="5"/>
            <p:cNvSpPr/>
            <p:nvPr/>
          </p:nvSpPr>
          <p:spPr>
            <a:xfrm flipV="true">
              <a:off x="0" y="342477"/>
              <a:ext cx="525166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933518" y="4518437"/>
            <a:ext cx="6914675" cy="513715"/>
            <a:chOff x="0" y="0"/>
            <a:chExt cx="9219566" cy="68495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990760" y="-66675"/>
              <a:ext cx="822880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</a:rPr>
                <a:t>Objetivos do projeto</a:t>
              </a:r>
            </a:p>
          </p:txBody>
        </p:sp>
        <p:sp>
          <p:nvSpPr>
            <p:cNvPr name="AutoShape 8" id="8"/>
            <p:cNvSpPr/>
            <p:nvPr/>
          </p:nvSpPr>
          <p:spPr>
            <a:xfrm flipV="true">
              <a:off x="0" y="342477"/>
              <a:ext cx="525166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933518" y="5984017"/>
            <a:ext cx="6914675" cy="513715"/>
            <a:chOff x="0" y="0"/>
            <a:chExt cx="9219566" cy="68495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990760" y="-66675"/>
              <a:ext cx="822880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</a:rPr>
                <a:t>Criação do projeto</a:t>
              </a:r>
            </a:p>
          </p:txBody>
        </p:sp>
        <p:sp>
          <p:nvSpPr>
            <p:cNvPr name="AutoShape 11" id="11"/>
            <p:cNvSpPr/>
            <p:nvPr/>
          </p:nvSpPr>
          <p:spPr>
            <a:xfrm flipV="true">
              <a:off x="0" y="342477"/>
              <a:ext cx="525166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933518" y="6716808"/>
            <a:ext cx="6914675" cy="513715"/>
            <a:chOff x="0" y="0"/>
            <a:chExt cx="9219566" cy="68495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990760" y="-66675"/>
              <a:ext cx="822880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</a:rPr>
                <a:t>Resultados</a:t>
              </a:r>
            </a:p>
          </p:txBody>
        </p:sp>
        <p:sp>
          <p:nvSpPr>
            <p:cNvPr name="AutoShape 14" id="14"/>
            <p:cNvSpPr/>
            <p:nvPr/>
          </p:nvSpPr>
          <p:spPr>
            <a:xfrm flipV="true">
              <a:off x="0" y="342477"/>
              <a:ext cx="525166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933518" y="7449598"/>
            <a:ext cx="6914675" cy="513715"/>
            <a:chOff x="0" y="0"/>
            <a:chExt cx="9219566" cy="68495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990760" y="-66675"/>
              <a:ext cx="822880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</a:rPr>
                <a:t>Conclusão</a:t>
              </a:r>
            </a:p>
          </p:txBody>
        </p:sp>
        <p:sp>
          <p:nvSpPr>
            <p:cNvPr name="AutoShape 17" id="17"/>
            <p:cNvSpPr/>
            <p:nvPr/>
          </p:nvSpPr>
          <p:spPr>
            <a:xfrm flipV="true">
              <a:off x="0" y="342477"/>
              <a:ext cx="525166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933518" y="3056477"/>
            <a:ext cx="8937320" cy="513715"/>
            <a:chOff x="0" y="0"/>
            <a:chExt cx="11916426" cy="684953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990760" y="-66675"/>
              <a:ext cx="1092566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</a:rPr>
                <a:t>Inteligência artificial e suas ramificações</a:t>
              </a:r>
            </a:p>
          </p:txBody>
        </p:sp>
        <p:sp>
          <p:nvSpPr>
            <p:cNvPr name="AutoShape 20" id="20"/>
            <p:cNvSpPr/>
            <p:nvPr/>
          </p:nvSpPr>
          <p:spPr>
            <a:xfrm flipV="true">
              <a:off x="0" y="342477"/>
              <a:ext cx="525166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933518" y="5251227"/>
            <a:ext cx="6914675" cy="513715"/>
            <a:chOff x="0" y="0"/>
            <a:chExt cx="9219566" cy="684953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990760" y="-66675"/>
              <a:ext cx="822880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</a:rPr>
                <a:t>Estudos</a:t>
              </a:r>
            </a:p>
          </p:txBody>
        </p:sp>
        <p:sp>
          <p:nvSpPr>
            <p:cNvPr name="AutoShape 23" id="23"/>
            <p:cNvSpPr/>
            <p:nvPr/>
          </p:nvSpPr>
          <p:spPr>
            <a:xfrm flipV="true">
              <a:off x="0" y="342477"/>
              <a:ext cx="525166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Estudos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40021" y="2497086"/>
            <a:ext cx="249553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Pneumonia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566963" y="4074673"/>
            <a:ext cx="3105596" cy="2579312"/>
            <a:chOff x="0" y="0"/>
            <a:chExt cx="4140795" cy="343908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152871"/>
              <a:ext cx="4140795" cy="2063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019"/>
                </a:lnSpc>
              </a:pPr>
              <a:r>
                <a:rPr lang="en-US" sz="9300">
                  <a:solidFill>
                    <a:srgbClr val="64CCC5"/>
                  </a:solidFill>
                  <a:latin typeface="Open Sans Bold"/>
                </a:rPr>
                <a:t>2.5 M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4140795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ns"/>
                </a:rPr>
                <a:t>Em 2019, a pneumonia foi responsável pela morte de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954790"/>
              <a:ext cx="2033389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ns"/>
                </a:rPr>
                <a:t>de pessoas 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71598" y="4930393"/>
            <a:ext cx="915961" cy="433937"/>
          </a:xfrm>
          <a:custGeom>
            <a:avLst/>
            <a:gdLst/>
            <a:ahLst/>
            <a:cxnLst/>
            <a:rect r="r" b="b" t="t" l="l"/>
            <a:pathLst>
              <a:path h="433937" w="915961">
                <a:moveTo>
                  <a:pt x="0" y="0"/>
                </a:moveTo>
                <a:lnTo>
                  <a:pt x="915961" y="0"/>
                </a:lnTo>
                <a:lnTo>
                  <a:pt x="915961" y="433936"/>
                </a:lnTo>
                <a:lnTo>
                  <a:pt x="0" y="433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Estudos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40021" y="2497086"/>
            <a:ext cx="249553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Pneumonia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566963" y="4074673"/>
            <a:ext cx="3105596" cy="2579312"/>
            <a:chOff x="0" y="0"/>
            <a:chExt cx="4140795" cy="343908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152871"/>
              <a:ext cx="4140795" cy="2063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019"/>
                </a:lnSpc>
              </a:pPr>
              <a:r>
                <a:rPr lang="en-US" sz="9300">
                  <a:solidFill>
                    <a:srgbClr val="64CCC5"/>
                  </a:solidFill>
                  <a:latin typeface="Open Sans Bold"/>
                </a:rPr>
                <a:t>2.5 M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4140795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ns"/>
                </a:rPr>
                <a:t>Em 2019, a pneumonia foi responsável pela morte de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954790"/>
              <a:ext cx="2033389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ns"/>
                </a:rPr>
                <a:t>de pessoas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587684" y="4267587"/>
            <a:ext cx="3133353" cy="2193484"/>
            <a:chOff x="0" y="0"/>
            <a:chExt cx="4177804" cy="292464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37009" y="42122"/>
              <a:ext cx="4140795" cy="2063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019"/>
                </a:lnSpc>
              </a:pPr>
              <a:r>
                <a:rPr lang="en-US" sz="9300">
                  <a:solidFill>
                    <a:srgbClr val="64CCC5"/>
                  </a:solidFill>
                  <a:latin typeface="Open Sans Bold"/>
                </a:rPr>
                <a:t>33%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4140795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ns"/>
                </a:rPr>
                <a:t>Sendo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919652"/>
              <a:ext cx="4140795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Open Sans"/>
                </a:rPr>
                <a:t>crianças com menos de 5 anos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Estudos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40021" y="2497086"/>
            <a:ext cx="654082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Redes Neurais de Convolução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Estudos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40021" y="2497086"/>
            <a:ext cx="654082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Redes Neurais de Convolução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00090" y="3660356"/>
            <a:ext cx="6687819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Uma categoria de Redes Neurais eficaz para </a:t>
            </a:r>
            <a:r>
              <a:rPr lang="en-US" sz="3399">
                <a:solidFill>
                  <a:srgbClr val="64CCC5"/>
                </a:solidFill>
                <a:latin typeface="Open Sans Bold"/>
              </a:rPr>
              <a:t>processamento 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de </a:t>
            </a:r>
            <a:r>
              <a:rPr lang="en-US" sz="3399">
                <a:solidFill>
                  <a:srgbClr val="64CCC5"/>
                </a:solidFill>
                <a:latin typeface="Open Sans Bold"/>
              </a:rPr>
              <a:t>imagem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00090" y="5724788"/>
            <a:ext cx="668781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64CCC5"/>
                </a:solidFill>
                <a:latin typeface="Open Sans Bold"/>
              </a:rPr>
              <a:t>Convolução 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como operação central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00090" y="7191003"/>
            <a:ext cx="668781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Possuiu um filtro (</a:t>
            </a:r>
            <a:r>
              <a:rPr lang="en-US" sz="3399">
                <a:solidFill>
                  <a:srgbClr val="64CCC5"/>
                </a:solidFill>
                <a:latin typeface="Open Sans Bold Italics"/>
              </a:rPr>
              <a:t>kernel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) que é “deslizado” ao longo da imagem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Estudos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40021" y="2497086"/>
            <a:ext cx="654082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ResNet50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00090" y="4181819"/>
            <a:ext cx="6687819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 Uma das contribuições mais significativas no campo da </a:t>
            </a:r>
            <a:r>
              <a:rPr lang="en-US" sz="3399">
                <a:solidFill>
                  <a:srgbClr val="64CCC5"/>
                </a:solidFill>
                <a:latin typeface="Open Sans Bold"/>
              </a:rPr>
              <a:t>visão computacional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00090" y="6638634"/>
            <a:ext cx="668781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Possuiu o conceito de </a:t>
            </a:r>
            <a:r>
              <a:rPr lang="en-US" sz="3399">
                <a:solidFill>
                  <a:srgbClr val="64CCC5"/>
                </a:solidFill>
                <a:latin typeface="Open Sans Bold"/>
              </a:rPr>
              <a:t>blocos residuais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33311" y="3688814"/>
            <a:ext cx="13821377" cy="4331543"/>
            <a:chOff x="0" y="0"/>
            <a:chExt cx="18428503" cy="577539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14163"/>
              <a:ext cx="18428503" cy="5661228"/>
              <a:chOff x="0" y="0"/>
              <a:chExt cx="3640198" cy="111826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640198" cy="1118267"/>
              </a:xfrm>
              <a:custGeom>
                <a:avLst/>
                <a:gdLst/>
                <a:ahLst/>
                <a:cxnLst/>
                <a:rect r="r" b="b" t="t" l="l"/>
                <a:pathLst>
                  <a:path h="1118267" w="3640198">
                    <a:moveTo>
                      <a:pt x="0" y="0"/>
                    </a:moveTo>
                    <a:lnTo>
                      <a:pt x="3640198" y="0"/>
                    </a:lnTo>
                    <a:lnTo>
                      <a:pt x="3640198" y="1118267"/>
                    </a:lnTo>
                    <a:lnTo>
                      <a:pt x="0" y="111826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3640198" cy="11563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118451" y="0"/>
              <a:ext cx="17942963" cy="5775391"/>
            </a:xfrm>
            <a:custGeom>
              <a:avLst/>
              <a:gdLst/>
              <a:ahLst/>
              <a:cxnLst/>
              <a:rect r="r" b="b" t="t" l="l"/>
              <a:pathLst>
                <a:path h="5775391" w="17942963">
                  <a:moveTo>
                    <a:pt x="0" y="0"/>
                  </a:moveTo>
                  <a:lnTo>
                    <a:pt x="17942963" y="0"/>
                  </a:lnTo>
                  <a:lnTo>
                    <a:pt x="17942963" y="5775391"/>
                  </a:lnTo>
                  <a:lnTo>
                    <a:pt x="0" y="577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Estudos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40021" y="2497086"/>
            <a:ext cx="654082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ResNet50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Estudos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40021" y="2497086"/>
            <a:ext cx="273397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InceptionV3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03861" y="4563110"/>
            <a:ext cx="104802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Aplica operações de convolução </a:t>
            </a:r>
            <a:r>
              <a:rPr lang="en-US" sz="3399">
                <a:solidFill>
                  <a:srgbClr val="64CCC5"/>
                </a:solidFill>
                <a:latin typeface="Open Sans Bold"/>
              </a:rPr>
              <a:t>simultaneamente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24657" y="5819775"/>
            <a:ext cx="1048027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64CCC5"/>
                </a:solidFill>
                <a:latin typeface="Open Sans Bold"/>
              </a:rPr>
              <a:t>Redução de dimensionalidade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 para reduzir cálculos desnecessários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27398" y="3853446"/>
            <a:ext cx="12033204" cy="4620699"/>
            <a:chOff x="0" y="0"/>
            <a:chExt cx="16044271" cy="61609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74951"/>
              <a:ext cx="15449058" cy="6085981"/>
              <a:chOff x="0" y="0"/>
              <a:chExt cx="3051666" cy="120216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051666" cy="1202169"/>
              </a:xfrm>
              <a:custGeom>
                <a:avLst/>
                <a:gdLst/>
                <a:ahLst/>
                <a:cxnLst/>
                <a:rect r="r" b="b" t="t" l="l"/>
                <a:pathLst>
                  <a:path h="1202169" w="3051666">
                    <a:moveTo>
                      <a:pt x="0" y="0"/>
                    </a:moveTo>
                    <a:lnTo>
                      <a:pt x="3051666" y="0"/>
                    </a:lnTo>
                    <a:lnTo>
                      <a:pt x="3051666" y="1202169"/>
                    </a:lnTo>
                    <a:lnTo>
                      <a:pt x="0" y="120216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3051666" cy="124026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06399" y="0"/>
              <a:ext cx="15837873" cy="6160932"/>
            </a:xfrm>
            <a:custGeom>
              <a:avLst/>
              <a:gdLst/>
              <a:ahLst/>
              <a:cxnLst/>
              <a:rect r="r" b="b" t="t" l="l"/>
              <a:pathLst>
                <a:path h="6160932" w="15837873">
                  <a:moveTo>
                    <a:pt x="0" y="0"/>
                  </a:moveTo>
                  <a:lnTo>
                    <a:pt x="15837872" y="0"/>
                  </a:lnTo>
                  <a:lnTo>
                    <a:pt x="15837872" y="6160932"/>
                  </a:lnTo>
                  <a:lnTo>
                    <a:pt x="0" y="6160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Estudos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40021" y="2497086"/>
            <a:ext cx="292218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InceptionV3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Estudos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40021" y="2497086"/>
            <a:ext cx="654082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Otimizadores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03861" y="3966863"/>
            <a:ext cx="1048027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Desempenham um papel </a:t>
            </a:r>
            <a:r>
              <a:rPr lang="en-US" sz="3399">
                <a:solidFill>
                  <a:srgbClr val="64CCC5"/>
                </a:solidFill>
                <a:latin typeface="Open Sans Bold"/>
              </a:rPr>
              <a:t>crucial 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no treinamento de redes neurais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03861" y="5633980"/>
            <a:ext cx="1048027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64CCC5"/>
                </a:solidFill>
                <a:latin typeface="Open Sans Bold"/>
              </a:rPr>
              <a:t>Aceleram 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a convergência para o mínimo da função de custo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03861" y="7300220"/>
            <a:ext cx="104802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64CCC5"/>
                </a:solidFill>
                <a:latin typeface="Open Sans Bold"/>
              </a:rPr>
              <a:t>Economiza 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tempo e recursos computacionais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81471" y="3310444"/>
            <a:ext cx="5325057" cy="5173562"/>
          </a:xfrm>
          <a:custGeom>
            <a:avLst/>
            <a:gdLst/>
            <a:ahLst/>
            <a:cxnLst/>
            <a:rect r="r" b="b" t="t" l="l"/>
            <a:pathLst>
              <a:path h="5173562" w="5325057">
                <a:moveTo>
                  <a:pt x="0" y="0"/>
                </a:moveTo>
                <a:lnTo>
                  <a:pt x="5325058" y="0"/>
                </a:lnTo>
                <a:lnTo>
                  <a:pt x="5325058" y="5173562"/>
                </a:lnTo>
                <a:lnTo>
                  <a:pt x="0" y="5173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Estudos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40021" y="2497086"/>
            <a:ext cx="654082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Otimizadores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136483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Inteligência artificial e suas ramificações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423842" y="2799053"/>
            <a:ext cx="944031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Se trata de uma área emergente da tecnologia.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23531" y="3850293"/>
            <a:ext cx="108409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Simula o conhecimento humano através de máquinas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23531" y="4897408"/>
            <a:ext cx="1084093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4CCC5"/>
                </a:solidFill>
                <a:latin typeface="Open Sans Bold Italics"/>
              </a:rPr>
              <a:t>Deep learning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  é uma sub-área do aprendizado de máquina, sendo uma sub-área da Inteligência artificial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23531" y="7144673"/>
            <a:ext cx="1084093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Capaz de realizar tarefas mais complexas como análise de imagem, reconhecimento de voz e linguagem natural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81471" y="3310444"/>
            <a:ext cx="5325057" cy="5173562"/>
          </a:xfrm>
          <a:custGeom>
            <a:avLst/>
            <a:gdLst/>
            <a:ahLst/>
            <a:cxnLst/>
            <a:rect r="r" b="b" t="t" l="l"/>
            <a:pathLst>
              <a:path h="5173562" w="5325057">
                <a:moveTo>
                  <a:pt x="0" y="0"/>
                </a:moveTo>
                <a:lnTo>
                  <a:pt x="5325058" y="0"/>
                </a:lnTo>
                <a:lnTo>
                  <a:pt x="5325058" y="5173562"/>
                </a:lnTo>
                <a:lnTo>
                  <a:pt x="0" y="5173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Estudos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40021" y="2497086"/>
            <a:ext cx="654082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Otimizadores</a:t>
            </a:r>
          </a:p>
        </p:txBody>
      </p:sp>
      <p:sp>
        <p:nvSpPr>
          <p:cNvPr name="AutoShape 5" id="5"/>
          <p:cNvSpPr/>
          <p:nvPr/>
        </p:nvSpPr>
        <p:spPr>
          <a:xfrm flipH="true">
            <a:off x="10977938" y="4800486"/>
            <a:ext cx="1076284" cy="0"/>
          </a:xfrm>
          <a:prstGeom prst="line">
            <a:avLst/>
          </a:prstGeom>
          <a:ln cap="flat" w="38100">
            <a:solidFill>
              <a:srgbClr val="64CCC5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 flipH="true">
            <a:off x="11158272" y="4081343"/>
            <a:ext cx="1076284" cy="0"/>
          </a:xfrm>
          <a:prstGeom prst="line">
            <a:avLst/>
          </a:prstGeom>
          <a:ln cap="flat" w="38100">
            <a:solidFill>
              <a:srgbClr val="64CCC5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Criação do projeto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40021" y="2497086"/>
            <a:ext cx="654082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Sobre o dataset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98672" y="4976029"/>
            <a:ext cx="104802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Separados em </a:t>
            </a:r>
            <a:r>
              <a:rPr lang="en-US" sz="3399">
                <a:solidFill>
                  <a:srgbClr val="FFFFFF"/>
                </a:solidFill>
                <a:latin typeface="Open Sans Bold Italics"/>
              </a:rPr>
              <a:t>train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, </a:t>
            </a:r>
            <a:r>
              <a:rPr lang="en-US" sz="3399">
                <a:solidFill>
                  <a:srgbClr val="FFFFFF"/>
                </a:solidFill>
                <a:latin typeface="Open Sans Bold Italics"/>
              </a:rPr>
              <a:t>test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 e </a:t>
            </a:r>
            <a:r>
              <a:rPr lang="en-US" sz="3399">
                <a:solidFill>
                  <a:srgbClr val="FFFFFF"/>
                </a:solidFill>
                <a:latin typeface="Open Sans Bold Italics"/>
              </a:rPr>
              <a:t>val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98672" y="6055695"/>
            <a:ext cx="104802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Não possuem um tamanho fixo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98672" y="7135361"/>
            <a:ext cx="1048027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Foram coletados durante um atendimento clínico de rotina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98672" y="3896363"/>
            <a:ext cx="104802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Imagens em escala de cor cinza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Criação do projeto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40021" y="2497086"/>
            <a:ext cx="654082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Processamento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11638" y="4535533"/>
            <a:ext cx="82647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4CCC5"/>
                </a:solidFill>
                <a:latin typeface="Open Sans Bold"/>
              </a:rPr>
              <a:t>Redimensionar</a:t>
            </a:r>
            <a:r>
              <a:rPr lang="en-US" sz="3399">
                <a:solidFill>
                  <a:srgbClr val="64CCC5"/>
                </a:solidFill>
                <a:latin typeface="Open Sans"/>
              </a:rPr>
              <a:t> 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imagens para 150 x 150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11638" y="5792198"/>
            <a:ext cx="826472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4CCC5"/>
                </a:solidFill>
                <a:latin typeface="Open Sans Bold"/>
              </a:rPr>
              <a:t>Normalizar 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os valores dos pixels, melhorando a </a:t>
            </a:r>
            <a:r>
              <a:rPr lang="en-US" sz="3399">
                <a:solidFill>
                  <a:srgbClr val="64CCC5"/>
                </a:solidFill>
                <a:latin typeface="Open Sans Bold"/>
              </a:rPr>
              <a:t>performance 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do modelo  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63320" y="4022670"/>
            <a:ext cx="7732828" cy="5235630"/>
            <a:chOff x="0" y="0"/>
            <a:chExt cx="10310437" cy="698084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310437" cy="6854425"/>
              <a:chOff x="0" y="0"/>
              <a:chExt cx="2036630" cy="135396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036630" cy="1353961"/>
              </a:xfrm>
              <a:custGeom>
                <a:avLst/>
                <a:gdLst/>
                <a:ahLst/>
                <a:cxnLst/>
                <a:rect r="r" b="b" t="t" l="l"/>
                <a:pathLst>
                  <a:path h="1353961" w="2036630">
                    <a:moveTo>
                      <a:pt x="0" y="0"/>
                    </a:moveTo>
                    <a:lnTo>
                      <a:pt x="2036630" y="0"/>
                    </a:lnTo>
                    <a:lnTo>
                      <a:pt x="2036630" y="1353961"/>
                    </a:lnTo>
                    <a:lnTo>
                      <a:pt x="0" y="135396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036630" cy="13920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88726" y="126415"/>
              <a:ext cx="9799482" cy="6854425"/>
            </a:xfrm>
            <a:custGeom>
              <a:avLst/>
              <a:gdLst/>
              <a:ahLst/>
              <a:cxnLst/>
              <a:rect r="r" b="b" t="t" l="l"/>
              <a:pathLst>
                <a:path h="6854425" w="9799482">
                  <a:moveTo>
                    <a:pt x="0" y="0"/>
                  </a:moveTo>
                  <a:lnTo>
                    <a:pt x="9799483" y="0"/>
                  </a:lnTo>
                  <a:lnTo>
                    <a:pt x="9799483" y="6854426"/>
                  </a:lnTo>
                  <a:lnTo>
                    <a:pt x="0" y="6854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Criação do projeto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40021" y="2497086"/>
            <a:ext cx="654082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Processamento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907213" y="7704986"/>
            <a:ext cx="2817467" cy="1458503"/>
            <a:chOff x="0" y="0"/>
            <a:chExt cx="3756623" cy="194467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756623" cy="1944670"/>
              <a:chOff x="0" y="0"/>
              <a:chExt cx="742049" cy="38413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42049" cy="384132"/>
              </a:xfrm>
              <a:custGeom>
                <a:avLst/>
                <a:gdLst/>
                <a:ahLst/>
                <a:cxnLst/>
                <a:rect r="r" b="b" t="t" l="l"/>
                <a:pathLst>
                  <a:path h="384132" w="742049">
                    <a:moveTo>
                      <a:pt x="0" y="0"/>
                    </a:moveTo>
                    <a:lnTo>
                      <a:pt x="742049" y="0"/>
                    </a:lnTo>
                    <a:lnTo>
                      <a:pt x="742049" y="384132"/>
                    </a:lnTo>
                    <a:lnTo>
                      <a:pt x="0" y="38413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742049" cy="4222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68554" y="374932"/>
              <a:ext cx="428850" cy="42885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F202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68554" y="1210208"/>
              <a:ext cx="428850" cy="428850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020D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895435" y="336832"/>
              <a:ext cx="2173288" cy="515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4364A"/>
                  </a:solidFill>
                  <a:latin typeface="Open Sans"/>
                </a:rPr>
                <a:t>Pneumonia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895435" y="1123439"/>
              <a:ext cx="1901825" cy="515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4364A"/>
                  </a:solidFill>
                  <a:latin typeface="Open Sans"/>
                </a:rPr>
                <a:t>Saudáveis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63320" y="4022670"/>
            <a:ext cx="7732828" cy="5235630"/>
            <a:chOff x="0" y="0"/>
            <a:chExt cx="10310437" cy="698084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310437" cy="6854425"/>
              <a:chOff x="0" y="0"/>
              <a:chExt cx="2036630" cy="135396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036630" cy="1353961"/>
              </a:xfrm>
              <a:custGeom>
                <a:avLst/>
                <a:gdLst/>
                <a:ahLst/>
                <a:cxnLst/>
                <a:rect r="r" b="b" t="t" l="l"/>
                <a:pathLst>
                  <a:path h="1353961" w="2036630">
                    <a:moveTo>
                      <a:pt x="0" y="0"/>
                    </a:moveTo>
                    <a:lnTo>
                      <a:pt x="2036630" y="0"/>
                    </a:lnTo>
                    <a:lnTo>
                      <a:pt x="2036630" y="1353961"/>
                    </a:lnTo>
                    <a:lnTo>
                      <a:pt x="0" y="135396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036630" cy="13920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88726" y="126415"/>
              <a:ext cx="9799482" cy="6854425"/>
            </a:xfrm>
            <a:custGeom>
              <a:avLst/>
              <a:gdLst/>
              <a:ahLst/>
              <a:cxnLst/>
              <a:rect r="r" b="b" t="t" l="l"/>
              <a:pathLst>
                <a:path h="6854425" w="9799482">
                  <a:moveTo>
                    <a:pt x="0" y="0"/>
                  </a:moveTo>
                  <a:lnTo>
                    <a:pt x="9799483" y="0"/>
                  </a:lnTo>
                  <a:lnTo>
                    <a:pt x="9799483" y="6854426"/>
                  </a:lnTo>
                  <a:lnTo>
                    <a:pt x="0" y="6854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Criação do projeto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40021" y="2497086"/>
            <a:ext cx="654082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Processamento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907213" y="7704986"/>
            <a:ext cx="2817467" cy="1458503"/>
            <a:chOff x="0" y="0"/>
            <a:chExt cx="3756623" cy="194467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756623" cy="1944670"/>
              <a:chOff x="0" y="0"/>
              <a:chExt cx="742049" cy="38413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42049" cy="384132"/>
              </a:xfrm>
              <a:custGeom>
                <a:avLst/>
                <a:gdLst/>
                <a:ahLst/>
                <a:cxnLst/>
                <a:rect r="r" b="b" t="t" l="l"/>
                <a:pathLst>
                  <a:path h="384132" w="742049">
                    <a:moveTo>
                      <a:pt x="0" y="0"/>
                    </a:moveTo>
                    <a:lnTo>
                      <a:pt x="742049" y="0"/>
                    </a:lnTo>
                    <a:lnTo>
                      <a:pt x="742049" y="384132"/>
                    </a:lnTo>
                    <a:lnTo>
                      <a:pt x="0" y="38413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742049" cy="4222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68554" y="374932"/>
              <a:ext cx="428850" cy="42885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F202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68554" y="1210208"/>
              <a:ext cx="428850" cy="428850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020D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895435" y="336832"/>
              <a:ext cx="2173288" cy="515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4364A"/>
                  </a:solidFill>
                  <a:latin typeface="Open Sans"/>
                </a:rPr>
                <a:t>Pneumonia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895435" y="1123439"/>
              <a:ext cx="1901825" cy="515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4364A"/>
                  </a:solidFill>
                  <a:latin typeface="Open Sans"/>
                </a:rPr>
                <a:t>Saudáveis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479267" y="4219892"/>
            <a:ext cx="478003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Classes estão </a:t>
            </a:r>
            <a:r>
              <a:rPr lang="en-US" sz="3399">
                <a:solidFill>
                  <a:srgbClr val="64CCC5"/>
                </a:solidFill>
                <a:latin typeface="Open Sans Bold"/>
              </a:rPr>
              <a:t>desbalanceadas 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na base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Criação do projeto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40021" y="2497086"/>
            <a:ext cx="654082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Geração de novas imagens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24851" y="3919855"/>
            <a:ext cx="10638298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64CCC5"/>
                </a:solidFill>
                <a:latin typeface="Open Sans Bold"/>
              </a:rPr>
              <a:t>Rotacionar 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</a:rPr>
              <a:t>as imagens em até 30°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64CCC5"/>
                </a:solidFill>
                <a:latin typeface="Open Sans Bold"/>
              </a:rPr>
              <a:t>Transladar 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as imagens para cima e para o lado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Aplicar um </a:t>
            </a:r>
            <a:r>
              <a:rPr lang="en-US" sz="3399">
                <a:solidFill>
                  <a:srgbClr val="64CCC5"/>
                </a:solidFill>
                <a:latin typeface="Open Sans Bold"/>
              </a:rPr>
              <a:t>zoom </a:t>
            </a:r>
          </a:p>
          <a:p>
            <a:pPr algn="just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64CCC5"/>
                </a:solidFill>
                <a:latin typeface="Open Sans Bold"/>
              </a:rPr>
              <a:t>Espelhar 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horizontalmente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Resultados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97375" y="2929723"/>
            <a:ext cx="829325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Resultados de treinamento de </a:t>
            </a:r>
            <a:r>
              <a:rPr lang="en-US" sz="3399">
                <a:solidFill>
                  <a:srgbClr val="64CCC5"/>
                </a:solidFill>
                <a:latin typeface="Open Sans Bold"/>
              </a:rPr>
              <a:t>20 épocas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97375" y="4219892"/>
            <a:ext cx="829325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4CCC5"/>
                </a:solidFill>
                <a:latin typeface="Open Sans Bold"/>
              </a:rPr>
              <a:t>Comparação 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com 3 tipos de redes neurais e 2 otimizadores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97375" y="6110137"/>
            <a:ext cx="829325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4CCC5"/>
                </a:solidFill>
                <a:latin typeface="Open Sans Bold"/>
              </a:rPr>
              <a:t>Acurácia 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como métrica principal para avaliação do modelo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8093" y="3096239"/>
            <a:ext cx="11291814" cy="4094522"/>
          </a:xfrm>
          <a:custGeom>
            <a:avLst/>
            <a:gdLst/>
            <a:ahLst/>
            <a:cxnLst/>
            <a:rect r="r" b="b" t="t" l="l"/>
            <a:pathLst>
              <a:path h="4094522" w="11291814">
                <a:moveTo>
                  <a:pt x="0" y="0"/>
                </a:moveTo>
                <a:lnTo>
                  <a:pt x="11291814" y="0"/>
                </a:lnTo>
                <a:lnTo>
                  <a:pt x="11291814" y="4094522"/>
                </a:lnTo>
                <a:lnTo>
                  <a:pt x="0" y="4094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Resultados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8093" y="3096239"/>
            <a:ext cx="11291814" cy="4094522"/>
          </a:xfrm>
          <a:custGeom>
            <a:avLst/>
            <a:gdLst/>
            <a:ahLst/>
            <a:cxnLst/>
            <a:rect r="r" b="b" t="t" l="l"/>
            <a:pathLst>
              <a:path h="4094522" w="11291814">
                <a:moveTo>
                  <a:pt x="0" y="0"/>
                </a:moveTo>
                <a:lnTo>
                  <a:pt x="11291814" y="0"/>
                </a:lnTo>
                <a:lnTo>
                  <a:pt x="11291814" y="4094522"/>
                </a:lnTo>
                <a:lnTo>
                  <a:pt x="0" y="4094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Resultados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61865" y="8077835"/>
            <a:ext cx="616427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Apresentou menor </a:t>
            </a:r>
            <a:r>
              <a:rPr lang="en-US" sz="3399">
                <a:solidFill>
                  <a:srgbClr val="64CCC5"/>
                </a:solidFill>
                <a:latin typeface="Open Sans Bold Italics"/>
              </a:rPr>
              <a:t>Miss</a:t>
            </a:r>
            <a:r>
              <a:rPr lang="en-US" sz="3399">
                <a:solidFill>
                  <a:srgbClr val="FFFFFF"/>
                </a:solidFill>
                <a:latin typeface="Open Sans Italics"/>
              </a:rPr>
              <a:t> 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e maior </a:t>
            </a:r>
            <a:r>
              <a:rPr lang="en-US" sz="3399">
                <a:solidFill>
                  <a:srgbClr val="64CCC5"/>
                </a:solidFill>
                <a:latin typeface="Open Sans Bold"/>
              </a:rPr>
              <a:t>acurácia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87500" y="2621331"/>
            <a:ext cx="10513000" cy="5771226"/>
            <a:chOff x="0" y="0"/>
            <a:chExt cx="14017333" cy="769496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017333" cy="7443737"/>
              <a:chOff x="0" y="0"/>
              <a:chExt cx="2768856" cy="147036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768856" cy="1470368"/>
              </a:xfrm>
              <a:custGeom>
                <a:avLst/>
                <a:gdLst/>
                <a:ahLst/>
                <a:cxnLst/>
                <a:rect r="r" b="b" t="t" l="l"/>
                <a:pathLst>
                  <a:path h="1470368" w="2768856">
                    <a:moveTo>
                      <a:pt x="0" y="0"/>
                    </a:moveTo>
                    <a:lnTo>
                      <a:pt x="2768856" y="0"/>
                    </a:lnTo>
                    <a:lnTo>
                      <a:pt x="2768856" y="1470368"/>
                    </a:lnTo>
                    <a:lnTo>
                      <a:pt x="0" y="147036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768856" cy="15084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19159" y="0"/>
              <a:ext cx="13621153" cy="7694969"/>
            </a:xfrm>
            <a:custGeom>
              <a:avLst/>
              <a:gdLst/>
              <a:ahLst/>
              <a:cxnLst/>
              <a:rect r="r" b="b" t="t" l="l"/>
              <a:pathLst>
                <a:path h="7694969" w="13621153">
                  <a:moveTo>
                    <a:pt x="0" y="0"/>
                  </a:moveTo>
                  <a:lnTo>
                    <a:pt x="13621153" y="0"/>
                  </a:lnTo>
                  <a:lnTo>
                    <a:pt x="13621153" y="7694969"/>
                  </a:lnTo>
                  <a:lnTo>
                    <a:pt x="0" y="7694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Resultados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16020" y="2695362"/>
            <a:ext cx="2107791" cy="2034019"/>
          </a:xfrm>
          <a:custGeom>
            <a:avLst/>
            <a:gdLst/>
            <a:ahLst/>
            <a:cxnLst/>
            <a:rect r="r" b="b" t="t" l="l"/>
            <a:pathLst>
              <a:path h="2034019" w="2107791">
                <a:moveTo>
                  <a:pt x="0" y="0"/>
                </a:moveTo>
                <a:lnTo>
                  <a:pt x="2107791" y="0"/>
                </a:lnTo>
                <a:lnTo>
                  <a:pt x="2107791" y="2034019"/>
                </a:lnTo>
                <a:lnTo>
                  <a:pt x="0" y="2034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136483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Inteligência artificial e suas ramificações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786880" y="5605681"/>
            <a:ext cx="4566071" cy="2907804"/>
            <a:chOff x="0" y="0"/>
            <a:chExt cx="6088095" cy="387707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5785895" cy="10048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3"/>
                </a:lnSpc>
              </a:pPr>
              <a:r>
                <a:rPr lang="en-US" sz="2202">
                  <a:solidFill>
                    <a:srgbClr val="FFFFFF"/>
                  </a:solidFill>
                  <a:latin typeface="Open Sans Bold"/>
                </a:rPr>
                <a:t>PwC</a:t>
              </a:r>
              <a:r>
                <a:rPr lang="en-US" sz="2202">
                  <a:solidFill>
                    <a:srgbClr val="FFFFFF"/>
                  </a:solidFill>
                  <a:latin typeface="Open Sans"/>
                </a:rPr>
                <a:t>: A inteligência artificial pode contribuir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67762"/>
              <a:ext cx="6088095" cy="2073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117"/>
                </a:lnSpc>
              </a:pPr>
              <a:r>
                <a:rPr lang="en-US" sz="9369">
                  <a:solidFill>
                    <a:srgbClr val="64CCC5"/>
                  </a:solidFill>
                  <a:latin typeface="Open Sans Bold"/>
                </a:rPr>
                <a:t>$15.7 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395207"/>
              <a:ext cx="5933380" cy="481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3"/>
                </a:lnSpc>
              </a:pPr>
              <a:r>
                <a:rPr lang="en-US" sz="2202">
                  <a:solidFill>
                    <a:srgbClr val="FFFFFF"/>
                  </a:solidFill>
                  <a:latin typeface="Open Sans"/>
                </a:rPr>
                <a:t>até 2030, para a economia global.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4909" y="3348689"/>
            <a:ext cx="15318182" cy="2731151"/>
            <a:chOff x="0" y="0"/>
            <a:chExt cx="20424243" cy="3641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31261"/>
              <a:ext cx="8330511" cy="2330560"/>
            </a:xfrm>
            <a:custGeom>
              <a:avLst/>
              <a:gdLst/>
              <a:ahLst/>
              <a:cxnLst/>
              <a:rect r="r" b="b" t="t" l="l"/>
              <a:pathLst>
                <a:path h="2330560" w="8330511">
                  <a:moveTo>
                    <a:pt x="0" y="0"/>
                  </a:moveTo>
                  <a:lnTo>
                    <a:pt x="8330511" y="0"/>
                  </a:lnTo>
                  <a:lnTo>
                    <a:pt x="8330511" y="2330560"/>
                  </a:lnTo>
                  <a:lnTo>
                    <a:pt x="0" y="2330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513785" y="2858645"/>
              <a:ext cx="1302941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 Bold"/>
                </a:rPr>
                <a:t>CNN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12093732" y="0"/>
              <a:ext cx="8330511" cy="2393082"/>
            </a:xfrm>
            <a:custGeom>
              <a:avLst/>
              <a:gdLst/>
              <a:ahLst/>
              <a:cxnLst/>
              <a:rect r="r" b="b" t="t" l="l"/>
              <a:pathLst>
                <a:path h="2393082" w="8330511">
                  <a:moveTo>
                    <a:pt x="0" y="0"/>
                  </a:moveTo>
                  <a:lnTo>
                    <a:pt x="8330511" y="0"/>
                  </a:lnTo>
                  <a:lnTo>
                    <a:pt x="8330511" y="2393082"/>
                  </a:lnTo>
                  <a:lnTo>
                    <a:pt x="0" y="2393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4898103" y="2889906"/>
              <a:ext cx="2721769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 Bold"/>
                </a:rPr>
                <a:t>ResNet50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933450"/>
            <a:ext cx="7090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Resultados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651687" y="6366855"/>
            <a:ext cx="6984627" cy="2891445"/>
            <a:chOff x="0" y="0"/>
            <a:chExt cx="9312835" cy="38552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12835" cy="2393082"/>
            </a:xfrm>
            <a:custGeom>
              <a:avLst/>
              <a:gdLst/>
              <a:ahLst/>
              <a:cxnLst/>
              <a:rect r="r" b="b" t="t" l="l"/>
              <a:pathLst>
                <a:path h="2393082" w="9312835">
                  <a:moveTo>
                    <a:pt x="0" y="0"/>
                  </a:moveTo>
                  <a:lnTo>
                    <a:pt x="9312835" y="0"/>
                  </a:lnTo>
                  <a:lnTo>
                    <a:pt x="9312835" y="2393082"/>
                  </a:lnTo>
                  <a:lnTo>
                    <a:pt x="0" y="2393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295533" y="3103632"/>
              <a:ext cx="3543468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 Bold"/>
                </a:rPr>
                <a:t>InceptionV3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457" t="4613" r="0" b="5"/>
          <a:stretch>
            <a:fillRect/>
          </a:stretch>
        </p:blipFill>
        <p:spPr>
          <a:xfrm flipH="false" flipV="false" rot="0">
            <a:off x="4361573" y="1218323"/>
            <a:ext cx="10083503" cy="78503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p="http://schemas.openxmlformats.org/presentationml/2006/main" xmlns:a="http://schemas.openxmlformats.org/drawingml/2006/main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364577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Conclusão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742244" y="2807354"/>
            <a:ext cx="10803512" cy="5904841"/>
            <a:chOff x="0" y="0"/>
            <a:chExt cx="14404682" cy="78731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14404682" cy="2351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</a:rPr>
                <a:t>A inteligência artificial </a:t>
              </a:r>
              <a:r>
                <a:rPr lang="en-US" sz="3399">
                  <a:solidFill>
                    <a:srgbClr val="FFFFFF"/>
                  </a:solidFill>
                  <a:latin typeface="Open Sans"/>
                </a:rPr>
                <a:t>aplicada na área de imagens médicas é um </a:t>
              </a:r>
              <a:r>
                <a:rPr lang="en-US" sz="3399">
                  <a:solidFill>
                    <a:srgbClr val="64CCC5"/>
                  </a:solidFill>
                  <a:latin typeface="Open Sans Bold"/>
                </a:rPr>
                <a:t>ganho positivo</a:t>
              </a:r>
              <a:r>
                <a:rPr lang="en-US" sz="3399">
                  <a:solidFill>
                    <a:srgbClr val="FFFFFF"/>
                  </a:solidFill>
                  <a:latin typeface="Open Sans"/>
                </a:rPr>
                <a:t> para profissionais de saúde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127359"/>
              <a:ext cx="14404682" cy="2351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</a:rPr>
                <a:t>Resultado </a:t>
              </a:r>
              <a:r>
                <a:rPr lang="en-US" sz="3399">
                  <a:solidFill>
                    <a:srgbClr val="FFFFFF"/>
                  </a:solidFill>
                  <a:latin typeface="Open Sans"/>
                </a:rPr>
                <a:t>bem positivo de acurácia, mesmo tendo uma base de dados completamente </a:t>
              </a:r>
              <a:r>
                <a:rPr lang="en-US" sz="3399">
                  <a:solidFill>
                    <a:srgbClr val="64CCC5"/>
                  </a:solidFill>
                  <a:latin typeface="Open Sans Bold"/>
                </a:rPr>
                <a:t>enviesada </a:t>
              </a:r>
              <a:r>
                <a:rPr lang="en-US" sz="3399">
                  <a:solidFill>
                    <a:srgbClr val="FFFFFF"/>
                  </a:solidFill>
                  <a:latin typeface="Open Sans"/>
                </a:rPr>
                <a:t>para casos de pneumonia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321393"/>
              <a:ext cx="14404682" cy="1551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</a:rPr>
                <a:t>Aplicar o mesmo raciocínio para outros tipos de doenças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36680" y="3967486"/>
            <a:ext cx="12014640" cy="222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FFFFFF"/>
                </a:solidFill>
                <a:latin typeface="Open Sans Bold"/>
              </a:rPr>
              <a:t>Deep Learning para Exames Médicos de Imagem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16020" y="2695362"/>
            <a:ext cx="2107791" cy="2034019"/>
          </a:xfrm>
          <a:custGeom>
            <a:avLst/>
            <a:gdLst/>
            <a:ahLst/>
            <a:cxnLst/>
            <a:rect r="r" b="b" t="t" l="l"/>
            <a:pathLst>
              <a:path h="2034019" w="2107791">
                <a:moveTo>
                  <a:pt x="0" y="0"/>
                </a:moveTo>
                <a:lnTo>
                  <a:pt x="2107791" y="0"/>
                </a:lnTo>
                <a:lnTo>
                  <a:pt x="2107791" y="2034019"/>
                </a:lnTo>
                <a:lnTo>
                  <a:pt x="0" y="2034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150126" y="2675057"/>
            <a:ext cx="2388748" cy="2054323"/>
          </a:xfrm>
          <a:custGeom>
            <a:avLst/>
            <a:gdLst/>
            <a:ahLst/>
            <a:cxnLst/>
            <a:rect r="r" b="b" t="t" l="l"/>
            <a:pathLst>
              <a:path h="2054323" w="2388748">
                <a:moveTo>
                  <a:pt x="0" y="0"/>
                </a:moveTo>
                <a:lnTo>
                  <a:pt x="2388748" y="0"/>
                </a:lnTo>
                <a:lnTo>
                  <a:pt x="2388748" y="2054324"/>
                </a:lnTo>
                <a:lnTo>
                  <a:pt x="0" y="2054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933450"/>
            <a:ext cx="136483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Inteligência artificial e suas ramificações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786880" y="5605681"/>
            <a:ext cx="4566071" cy="2907804"/>
            <a:chOff x="0" y="0"/>
            <a:chExt cx="6088095" cy="387707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5785895" cy="10048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3"/>
                </a:lnSpc>
              </a:pPr>
              <a:r>
                <a:rPr lang="en-US" sz="2202">
                  <a:solidFill>
                    <a:srgbClr val="FFFFFF"/>
                  </a:solidFill>
                  <a:latin typeface="Open Sans Bold"/>
                </a:rPr>
                <a:t>PwC</a:t>
              </a:r>
              <a:r>
                <a:rPr lang="en-US" sz="2202">
                  <a:solidFill>
                    <a:srgbClr val="FFFFFF"/>
                  </a:solidFill>
                  <a:latin typeface="Open Sans"/>
                </a:rPr>
                <a:t>: A inteligência artificial pode contribuir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67762"/>
              <a:ext cx="6088095" cy="2073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117"/>
                </a:lnSpc>
              </a:pPr>
              <a:r>
                <a:rPr lang="en-US" sz="9369">
                  <a:solidFill>
                    <a:srgbClr val="64CCC5"/>
                  </a:solidFill>
                  <a:latin typeface="Open Sans Bold"/>
                </a:rPr>
                <a:t>$15.7 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395207"/>
              <a:ext cx="5933380" cy="481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3"/>
                </a:lnSpc>
              </a:pPr>
              <a:r>
                <a:rPr lang="en-US" sz="2202">
                  <a:solidFill>
                    <a:srgbClr val="FFFFFF"/>
                  </a:solidFill>
                  <a:latin typeface="Open Sans"/>
                </a:rPr>
                <a:t>até 2030, para a economia global.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061464" y="5583893"/>
            <a:ext cx="4566071" cy="3296579"/>
            <a:chOff x="0" y="0"/>
            <a:chExt cx="6088095" cy="439543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5785895" cy="10048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3"/>
                </a:lnSpc>
              </a:pPr>
              <a:r>
                <a:rPr lang="en-US" sz="2202">
                  <a:solidFill>
                    <a:srgbClr val="FFFFFF"/>
                  </a:solidFill>
                  <a:latin typeface="Open Sans Bold Italics"/>
                </a:rPr>
                <a:t>Accenture</a:t>
              </a:r>
              <a:r>
                <a:rPr lang="en-US" sz="2202">
                  <a:solidFill>
                    <a:srgbClr val="FFFFFF"/>
                  </a:solidFill>
                  <a:latin typeface="Open Sans"/>
                </a:rPr>
                <a:t>: Os EUA irão economizar 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67762"/>
              <a:ext cx="6088095" cy="2073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117"/>
                </a:lnSpc>
              </a:pPr>
              <a:r>
                <a:rPr lang="en-US" sz="9369">
                  <a:solidFill>
                    <a:srgbClr val="64CCC5"/>
                  </a:solidFill>
                  <a:latin typeface="Open Sans Bold"/>
                </a:rPr>
                <a:t>$150 B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395207"/>
              <a:ext cx="5785895" cy="1000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3"/>
                </a:lnSpc>
              </a:pPr>
              <a:r>
                <a:rPr lang="en-US" sz="2202">
                  <a:solidFill>
                    <a:srgbClr val="FFFFFF"/>
                  </a:solidFill>
                  <a:latin typeface="Open Sans"/>
                </a:rPr>
                <a:t>por ano, até 2026 com cuidados de saúde.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96663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Aplicações na medicina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15217" y="3919855"/>
            <a:ext cx="13057566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A inteligência artificial na medicina consiste no uso de algoritmos de 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aprendizado de máquina, aliado com grandes bases de dados, para promover </a:t>
            </a:r>
            <a:r>
              <a:rPr lang="en-US" sz="3399">
                <a:solidFill>
                  <a:srgbClr val="64CCC5"/>
                </a:solidFill>
                <a:latin typeface="Open Sans Bold"/>
              </a:rPr>
              <a:t>análises mais precisas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 de exames e </a:t>
            </a:r>
            <a:r>
              <a:rPr lang="en-US" sz="3399">
                <a:solidFill>
                  <a:srgbClr val="64CCC5"/>
                </a:solidFill>
                <a:latin typeface="Open Sans Bold"/>
              </a:rPr>
              <a:t>melhorar a experiência dos pacientes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96663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Aplicações na medicina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40021" y="2497086"/>
            <a:ext cx="5140807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Ela pode ser usada em: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96663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Aplicações na medicina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40021" y="2497086"/>
            <a:ext cx="5156609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Ela pode ser usada em: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216251" y="4279145"/>
            <a:ext cx="3560616" cy="4407999"/>
            <a:chOff x="0" y="0"/>
            <a:chExt cx="4747488" cy="58773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43069" y="0"/>
              <a:ext cx="2261350" cy="2261350"/>
            </a:xfrm>
            <a:custGeom>
              <a:avLst/>
              <a:gdLst/>
              <a:ahLst/>
              <a:cxnLst/>
              <a:rect r="r" b="b" t="t" l="l"/>
              <a:pathLst>
                <a:path h="2261350" w="2261350">
                  <a:moveTo>
                    <a:pt x="0" y="0"/>
                  </a:moveTo>
                  <a:lnTo>
                    <a:pt x="2261350" y="0"/>
                  </a:lnTo>
                  <a:lnTo>
                    <a:pt x="2261350" y="2261350"/>
                  </a:lnTo>
                  <a:lnTo>
                    <a:pt x="0" y="2261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3525504"/>
              <a:ext cx="4747488" cy="2351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</a:rPr>
                <a:t>Desenvolvimento de novos medicamentos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33450"/>
            <a:ext cx="96663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64CCC5"/>
                </a:solidFill>
                <a:latin typeface="Open Sans Bold"/>
              </a:rPr>
              <a:t>Aplicações na medicina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40021" y="2497086"/>
            <a:ext cx="510920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Ela pode ser usada em: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216251" y="4279145"/>
            <a:ext cx="3560616" cy="4407999"/>
            <a:chOff x="0" y="0"/>
            <a:chExt cx="4747488" cy="58773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43069" y="0"/>
              <a:ext cx="2261350" cy="2261350"/>
            </a:xfrm>
            <a:custGeom>
              <a:avLst/>
              <a:gdLst/>
              <a:ahLst/>
              <a:cxnLst/>
              <a:rect r="r" b="b" t="t" l="l"/>
              <a:pathLst>
                <a:path h="2261350" w="2261350">
                  <a:moveTo>
                    <a:pt x="0" y="0"/>
                  </a:moveTo>
                  <a:lnTo>
                    <a:pt x="2261350" y="0"/>
                  </a:lnTo>
                  <a:lnTo>
                    <a:pt x="2261350" y="2261350"/>
                  </a:lnTo>
                  <a:lnTo>
                    <a:pt x="0" y="2261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3525504"/>
              <a:ext cx="4747488" cy="2351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</a:rPr>
                <a:t>Desenvolvimento de novos medicamentos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363692" y="4279145"/>
            <a:ext cx="3560616" cy="4294981"/>
            <a:chOff x="0" y="0"/>
            <a:chExt cx="4747488" cy="57266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002144" y="0"/>
              <a:ext cx="2743200" cy="2743200"/>
            </a:xfrm>
            <a:custGeom>
              <a:avLst/>
              <a:gdLst/>
              <a:ahLst/>
              <a:cxnLst/>
              <a:rect r="r" b="b" t="t" l="l"/>
              <a:pathLst>
                <a:path h="2743200" w="2743200">
                  <a:moveTo>
                    <a:pt x="0" y="0"/>
                  </a:moveTo>
                  <a:lnTo>
                    <a:pt x="2743200" y="0"/>
                  </a:lnTo>
                  <a:lnTo>
                    <a:pt x="2743200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4174913"/>
              <a:ext cx="4747488" cy="1551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</a:rPr>
                <a:t>Detecção de doenças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DAF2gW7S1_Y</dc:identifier>
  <dcterms:modified xsi:type="dcterms:W3CDTF">2011-08-01T06:04:30Z</dcterms:modified>
  <cp:revision>1</cp:revision>
  <dc:title>TCC2</dc:title>
</cp:coreProperties>
</file>